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29.jpeg" ContentType="image/jpeg"/>
  <Override PartName="/ppt/media/image7.jpeg" ContentType="image/jpeg"/>
  <Override PartName="/ppt/media/image28.jpeg" ContentType="image/jpeg"/>
  <Override PartName="/ppt/media/image6.jpeg" ContentType="image/jpeg"/>
  <Override PartName="/ppt/media/image27.jpeg" ContentType="image/jpeg"/>
  <Override PartName="/ppt/media/image5.jpeg" ContentType="image/jpeg"/>
  <Override PartName="/ppt/media/image26.jpeg" ContentType="image/jpeg"/>
  <Override PartName="/ppt/media/image4.jpeg" ContentType="image/jpeg"/>
  <Override PartName="/ppt/media/image25.jpeg" ContentType="image/jpeg"/>
  <Override PartName="/ppt/media/image24.jpeg" ContentType="image/jpeg"/>
  <Override PartName="/ppt/media/image2.jpeg" ContentType="image/jpeg"/>
  <Override PartName="/ppt/media/image23.jpeg" ContentType="image/jpeg"/>
  <Override PartName="/ppt/media/image1.jpeg" ContentType="image/jpeg"/>
  <Override PartName="/ppt/media/image22.jpeg" ContentType="image/jpeg"/>
  <Override PartName="/ppt/media/image21.jpeg" ContentType="image/jpeg"/>
  <Override PartName="/ppt/media/image19.jpeg" ContentType="image/jpeg"/>
  <Override PartName="/ppt/media/image20.jpeg" ContentType="image/jpeg"/>
  <Override PartName="/ppt/media/image18.jpeg" ContentType="image/jpeg"/>
  <Override PartName="/ppt/media/image17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36.jpeg" ContentType="image/jpeg"/>
  <Override PartName="/ppt/media/image37.jpeg" ContentType="image/jpeg"/>
  <Override PartName="/ppt/media/image41.jpeg" ContentType="image/jpeg"/>
  <Override PartName="/ppt/media/image39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8.jpeg" ContentType="image/jpeg"/>
  <Override PartName="/ppt/media/image50.jpeg" ContentType="image/jpeg"/>
  <Override PartName="/ppt/media/image13.jpeg" ContentType="image/jpeg"/>
  <Override PartName="/ppt/media/image11.jpeg" ContentType="image/jpeg"/>
  <Override PartName="/ppt/media/image48.jpeg" ContentType="image/jpeg"/>
  <Override PartName="/ppt/media/image51.jpeg" ContentType="image/jpeg"/>
  <Override PartName="/ppt/media/image40.jpeg" ContentType="image/jpeg"/>
  <Override PartName="/ppt/media/image3.png" ContentType="image/png"/>
  <Override PartName="/ppt/media/image38.jpeg" ContentType="image/jpeg"/>
  <Override PartName="/ppt/media/image52.jpeg" ContentType="image/jpeg"/>
  <Override PartName="/ppt/media/image35.jpeg" ContentType="image/jpeg"/>
  <Override PartName="/ppt/media/image34.jpeg" ContentType="image/jpeg"/>
  <Override PartName="/ppt/media/image33.jpeg" ContentType="image/jpeg"/>
  <Override PartName="/ppt/media/image32.jpeg" ContentType="image/jpeg"/>
  <Override PartName="/ppt/media/image31.jpeg" ContentType="image/jpeg"/>
  <Override PartName="/ppt/media/image30.jpeg" ContentType="image/jpeg"/>
  <Override PartName="/ppt/media/image49.jpeg" ContentType="image/jpeg"/>
  <Override PartName="/ppt/media/image12.jpeg" ContentType="image/jpeg"/>
  <Override PartName="/ppt/media/image9.jpeg" ContentType="image/jpeg"/>
  <Override PartName="/ppt/media/image10.jpeg" ContentType="image/jpeg"/>
  <Override PartName="/ppt/media/image47.jpeg" ContentType="image/jpe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embeddings/oleObject1.pptx" ContentType="application/vnd.openxmlformats-officedocument.presentationml.presentation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4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40.xml" ContentType="application/vnd.openxmlformats-officedocument.presentationml.slide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37.xml.rels" ContentType="application/vnd.openxmlformats-package.relationships+xml"/>
  <Override PartName="/ppt/slides/_rels/slide56.xml.rels" ContentType="application/vnd.openxmlformats-package.relationships+xml"/>
  <Override PartName="/ppt/slides/_rels/slide2.xml.rels" ContentType="application/vnd.openxmlformats-package.relationships+xml"/>
  <Override PartName="/ppt/slides/_rels/slide44.xml.rels" ContentType="application/vnd.openxmlformats-package.relationships+xml"/>
  <Override PartName="/ppt/slides/_rels/slide55.xml.rels" ContentType="application/vnd.openxmlformats-package.relationships+xml"/>
  <Override PartName="/ppt/slides/_rels/slide1.xml.rels" ContentType="application/vnd.openxmlformats-package.relationships+xml"/>
  <Override PartName="/ppt/slides/_rels/slide43.xml.rels" ContentType="application/vnd.openxmlformats-package.relationships+xml"/>
  <Override PartName="/ppt/slides/_rels/slide54.xml.rels" ContentType="application/vnd.openxmlformats-package.relationships+xml"/>
  <Override PartName="/ppt/slides/_rels/slide42.xml.rels" ContentType="application/vnd.openxmlformats-package.relationships+xml"/>
  <Override PartName="/ppt/slides/_rels/slide53.xml.rels" ContentType="application/vnd.openxmlformats-package.relationships+xml"/>
  <Override PartName="/ppt/slides/_rels/slide39.xml.rels" ContentType="application/vnd.openxmlformats-package.relationships+xml"/>
  <Override PartName="/ppt/slides/_rels/slide41.xml.rels" ContentType="application/vnd.openxmlformats-package.relationships+xml"/>
  <Override PartName="/ppt/slides/_rels/slide52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10.xml.rels" ContentType="application/vnd.openxmlformats-package.relationships+xml"/>
  <Override PartName="/ppt/slides/_rels/slide45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49.xml.rels" ContentType="application/vnd.openxmlformats-package.relationships+xml"/>
  <Override PartName="/ppt/slides/_rels/slide51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9.xml.rels" ContentType="application/vnd.openxmlformats-package.relationships+xml"/>
  <Override PartName="/ppt/slides/_rels/slide11.xml.rels" ContentType="application/vnd.openxmlformats-package.relationships+xml"/>
  <Override PartName="/ppt/slides/_rels/slide48.xml.rels" ContentType="application/vnd.openxmlformats-package.relationships+xml"/>
  <Override PartName="/ppt/slides/_rels/slide50.xml.rels" ContentType="application/vnd.openxmlformats-package.relationships+xml"/>
  <Override PartName="/ppt/slides/_rels/slide13.xml.rels" ContentType="application/vnd.openxmlformats-package.relationships+xml"/>
  <Override PartName="/ppt/slides/_rels/slide40.xml.rels" ContentType="application/vnd.openxmlformats-package.relationships+xml"/>
  <Override PartName="/ppt/slides/_rels/slide38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57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slide38.xml" ContentType="application/vnd.openxmlformats-officedocument.presentationml.slide+xml"/>
  <Override PartName="/ppt/slides/slide52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53.xml" ContentType="application/vnd.openxmlformats-officedocument.presentationml.slide+xml"/>
  <Override PartName="/ppt/slides/slide42.xml" ContentType="application/vnd.openxmlformats-officedocument.presentationml.slide+xml"/>
  <Override PartName="/ppt/slides/slide54.xml" ContentType="application/vnd.openxmlformats-officedocument.presentationml.slide+xml"/>
  <Override PartName="/ppt/slides/slide43.xml" ContentType="application/vnd.openxmlformats-officedocument.presentationml.slide+xml"/>
  <Override PartName="/ppt/slides/slide55.xml" ContentType="application/vnd.openxmlformats-officedocument.presentationml.slide+xml"/>
  <Override PartName="/ppt/slides/slide44.xml" ContentType="application/vnd.openxmlformats-officedocument.presentationml.slide+xml"/>
  <Override PartName="/ppt/slides/slide56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presProps" Target="presProp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&lt;header&gt;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dt" idx="7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lstStyle>
            <a:lvl1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&lt;date/time&gt;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txBody>
          <a:bodyPr lIns="90000" rIns="90000" tIns="46800" bIns="46800" anchor="ctr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ftr" idx="8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&lt;footer&gt;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sldNum" idx="9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ar-SA" sz="1200" spc="-1" strike="noStrike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70F577AD-93EB-4F1E-AA37-B00FF36D308A}" type="slidenum">
              <a:rPr b="0" lang="ar-SA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Arial"/>
              </a:rPr>
              <a:t xml:space="preserve">  </a:t>
            </a: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30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89FAD41-6F13-47AC-A7B9-1ED7840C9EE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91960"/>
            <a:ext cx="8229600" cy="1384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905120"/>
            <a:ext cx="82296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8C1C289-7411-43A4-A6E9-182B0A99D23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/Relationships>
</file>

<file path=ppt/slideMasters/_rels/slideMaster2.xml.rels><?xml version="1.0" encoding="UTF-8"?>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91960"/>
            <a:ext cx="8229600" cy="1384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905120"/>
            <a:ext cx="82296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343080" indent="-343080">
              <a:spcBef>
                <a:spcPts val="799"/>
              </a:spcBef>
              <a:buClr>
                <a:srgbClr val="ffcc00"/>
              </a:buClr>
              <a:buSzPct val="120000"/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  <a:p>
            <a:pPr lvl="1" marL="743040" indent="-285840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Second Outline Level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  <a:p>
            <a:pPr lvl="2" marL="1143000" indent="-228600">
              <a:spcBef>
                <a:spcPts val="799"/>
              </a:spcBef>
              <a:buClr>
                <a:srgbClr val="ffcc00"/>
              </a:buClr>
              <a:buSzPct val="120000"/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Third Outline Level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  <a:p>
            <a:pPr lvl="3" marL="1600200" indent="-228600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Fourth Outline Level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  <a:p>
            <a:pPr lvl="4" marL="2057400" indent="-228600">
              <a:spcBef>
                <a:spcPts val="799"/>
              </a:spcBef>
              <a:buClr>
                <a:srgbClr val="ffcc00"/>
              </a:buClr>
              <a:buSzPct val="80000"/>
              <a:buFont typeface="Wingdings" charset="2"/>
              <a:buChar char="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Fifth Outline Level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  <a:p>
            <a:pPr lvl="5" marL="2057400" indent="-228600">
              <a:spcBef>
                <a:spcPts val="799"/>
              </a:spcBef>
              <a:buClr>
                <a:srgbClr val="ffffff"/>
              </a:buClr>
              <a:buSzPct val="80000"/>
              <a:buFont typeface="Wingdings" charset="2"/>
              <a:buChar char="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Sixth Outline Level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  <a:p>
            <a:pPr lvl="6" marL="2057400" indent="-228600">
              <a:spcBef>
                <a:spcPts val="799"/>
              </a:spcBef>
              <a:buClr>
                <a:srgbClr val="ffffff"/>
              </a:buClr>
              <a:buSzPct val="80000"/>
              <a:buFont typeface="Wingdings" charset="2"/>
              <a:buChar char="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Seventh Outline Level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48D5B7A-7B77-4669-BB07-4F4BEEE095CF}" type="slidenum">
              <a:rPr b="0" lang="en-US" sz="1400" spc="-1" strike="noStrike">
                <a:solidFill>
                  <a:srgbClr val="ffffff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"/>
          <p:cNvSpPr/>
          <p:nvPr/>
        </p:nvSpPr>
        <p:spPr>
          <a:xfrm>
            <a:off x="285840" y="2803680"/>
            <a:ext cx="1440" cy="3035160"/>
          </a:xfrm>
          <a:custGeom>
            <a:avLst/>
            <a:gdLst/>
            <a:ahLst/>
            <a:rect l="l" t="t" r="r" b="b"/>
            <a:pathLst>
              <a:path w="0"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ftr" idx="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sldNum" idx="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556FACB-ABB1-4CF0-93D9-1ABC152B1FB8}" type="slidenum">
              <a:rPr b="0" lang="en-US" sz="1400" spc="-1" strike="noStrike">
                <a:solidFill>
                  <a:srgbClr val="ffffff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400" spc="-1" strike="noStrike">
                <a:solidFill>
                  <a:srgbClr val="ffffff"/>
                </a:solidFill>
                <a:latin typeface="Arial"/>
              </a:defRPr>
            </a:lvl1pPr>
          </a:lstStyle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ffffff"/>
                </a:solidFill>
                <a:latin typeface="Tahoma"/>
              </a:rPr>
              <a:t>Click to edit the outline text format</a:t>
            </a: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  <a:p>
            <a:pPr lvl="1" marL="457200" indent="0" algn="ctr">
              <a:spcBef>
                <a:spcPts val="70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ffffff"/>
                </a:solidFill>
                <a:latin typeface="Tahoma"/>
              </a:rPr>
              <a:t>Second Outline Level</a:t>
            </a:r>
            <a:endParaRPr b="0" lang="en-US" sz="2800" spc="-1" strike="noStrike">
              <a:solidFill>
                <a:srgbClr val="ffffff"/>
              </a:solidFill>
              <a:latin typeface="Tahoma"/>
            </a:endParaRPr>
          </a:p>
          <a:p>
            <a:pPr lvl="2" marL="914400" algn="ctr">
              <a:spcBef>
                <a:spcPts val="601"/>
              </a:spcBef>
              <a:buClr>
                <a:srgbClr val="ffcc00"/>
              </a:buClr>
              <a:buSzPct val="120000"/>
              <a:buFont typeface="Tahoma"/>
              <a:buChar char="•"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ffffff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ffffff"/>
              </a:solidFill>
              <a:latin typeface="Tahoma"/>
            </a:endParaRPr>
          </a:p>
          <a:p>
            <a:pPr lvl="3" marL="1371600" algn="ctr">
              <a:spcBef>
                <a:spcPts val="499"/>
              </a:spcBef>
              <a:buClr>
                <a:srgbClr val="ffffff"/>
              </a:buClr>
              <a:buFont typeface="Tahoma"/>
              <a:buChar char="–"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ffff"/>
                </a:solidFill>
                <a:latin typeface="Tahoma"/>
              </a:rPr>
              <a:t>Fourth Outline Level</a:t>
            </a:r>
            <a:endParaRPr b="0" lang="en-US" sz="2000" spc="-1" strike="noStrike">
              <a:solidFill>
                <a:srgbClr val="ffffff"/>
              </a:solidFill>
              <a:latin typeface="Tahoma"/>
            </a:endParaRPr>
          </a:p>
          <a:p>
            <a:pPr lvl="4" marL="1828800" algn="ctr">
              <a:spcBef>
                <a:spcPts val="499"/>
              </a:spcBef>
              <a:buClr>
                <a:srgbClr val="ffcc00"/>
              </a:buClr>
              <a:buSzPct val="80000"/>
              <a:buFont typeface="Wingdings" charset="2"/>
              <a:buChar char=""/>
              <a:tabLst>
                <a:tab algn="l" pos="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ffff"/>
                </a:solidFill>
                <a:latin typeface="Tahoma"/>
              </a:rPr>
              <a:t>Fifth Outline Level</a:t>
            </a:r>
            <a:endParaRPr b="0" lang="en-US" sz="2000" spc="-1" strike="noStrike">
              <a:solidFill>
                <a:srgbClr val="ffffff"/>
              </a:solidFill>
              <a:latin typeface="Tahoma"/>
            </a:endParaRPr>
          </a:p>
          <a:p>
            <a:pPr lvl="5" marL="1828800">
              <a:spcBef>
                <a:spcPts val="499"/>
              </a:spcBef>
              <a:buClr>
                <a:srgbClr val="ffffff"/>
              </a:buClr>
              <a:buSzPct val="80000"/>
              <a:buFont typeface="Wingdings" charset="2"/>
              <a:buChar char="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ffff"/>
                </a:solidFill>
                <a:latin typeface="Tahoma"/>
              </a:rPr>
              <a:t>Sixth Outline Level</a:t>
            </a:r>
            <a:endParaRPr b="0" lang="en-US" sz="2000" spc="-1" strike="noStrike">
              <a:solidFill>
                <a:srgbClr val="ffffff"/>
              </a:solidFill>
              <a:latin typeface="Tahoma"/>
            </a:endParaRPr>
          </a:p>
          <a:p>
            <a:pPr lvl="6" marL="1828800">
              <a:spcBef>
                <a:spcPts val="499"/>
              </a:spcBef>
              <a:buClr>
                <a:srgbClr val="ffffff"/>
              </a:buClr>
              <a:buSzPct val="80000"/>
              <a:buFont typeface="Wingdings" charset="2"/>
              <a:buChar char="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ffff"/>
                </a:solidFill>
                <a:latin typeface="Tahoma"/>
              </a:rPr>
              <a:t>Seventh Outline Level</a:t>
            </a:r>
            <a:endParaRPr b="0" lang="en-US" sz="2000" spc="-1" strike="noStrike">
              <a:solidFill>
                <a:srgbClr val="ffffff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3"/>
  </p:sldLayoutIdLst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package" Target="../embeddings/oleObject1.pptx"/><Relationship Id="rId3" Type="http://schemas.openxmlformats.org/officeDocument/2006/relationships/slideLayout" Target="../slideLayouts/slideLayout1.xml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2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.xml"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2.xml"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.xml"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2.xml"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.xml"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2.xml"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2.xml"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.xml"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.xml"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.xml"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.xml"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.xml"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.xml"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.xml"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.xml"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.xml"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.xml"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.xml"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.xml"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.xml"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.xml"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.xml"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.xml"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.xml"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1.xml"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.xml"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1.xml"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1.xml"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.xml"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1.xml"/></Relationships>
</file>

<file path=ppt/slides/_rels/slide44.xml.rels><?xml version="1.0" encoding="UTF-8"?>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slideLayout" Target="../slideLayouts/slideLayout1.xml"/></Relationships>
</file>

<file path=ppt/slides/_rels/slide45.xml.rels><?xml version="1.0" encoding="UTF-8"?>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slideLayout" Target="../slideLayouts/slideLayout1.xml"/></Relationships>
</file>

<file path=ppt/slides/_rels/slide46.xml.rels><?xml version="1.0" encoding="UTF-8"?>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slideLayout" Target="../slideLayouts/slideLayout1.xml"/></Relationships>
</file>

<file path=ppt/slides/_rels/slide47.xml.rels><?xml version="1.0" encoding="UTF-8"?>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slideLayout" Target="../slideLayouts/slideLayout1.xml"/></Relationships>
</file>

<file path=ppt/slides/_rels/slide48.xml.rels><?xml version="1.0" encoding="UTF-8"?>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slideLayout" Target="../slideLayouts/slideLayout1.xml"/></Relationships>
</file>

<file path=ppt/slides/_rels/slide49.xml.rels><?xml version="1.0" encoding="UTF-8"?>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slideLayout" Target="../slideLayouts/slideLayout1.xml"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.xml"/></Relationships>
</file>

<file path=ppt/slides/_rels/slide50.xml.rels><?xml version="1.0" encoding="UTF-8"?><Relationships xmlns="http://schemas.openxmlformats.org/package/2006/relationships"><Relationship Id="rId1" Type="http://schemas.openxmlformats.org/officeDocument/2006/relationships/image" Target="../media/image46.jpeg"/><Relationship Id="rId2" Type="http://schemas.openxmlformats.org/officeDocument/2006/relationships/slideLayout" Target="../slideLayouts/slideLayout1.xml"/></Relationships>
</file>

<file path=ppt/slides/_rels/slide51.xml.rels><?xml version="1.0" encoding="UTF-8"?><Relationships xmlns="http://schemas.openxmlformats.org/package/2006/relationships"><Relationship Id="rId1" Type="http://schemas.openxmlformats.org/officeDocument/2006/relationships/image" Target="../media/image47.jpeg"/><Relationship Id="rId2" Type="http://schemas.openxmlformats.org/officeDocument/2006/relationships/slideLayout" Target="../slideLayouts/slideLayout1.xml"/></Relationships>
</file>

<file path=ppt/slides/_rels/slide52.xml.rels><?xml version="1.0" encoding="UTF-8"?>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slideLayout" Target="../slideLayouts/slideLayout1.xml"/></Relationships>
</file>

<file path=ppt/slides/_rels/slide53.xml.rels><?xml version="1.0" encoding="UTF-8"?>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slideLayout" Target="../slideLayouts/slideLayout1.xml"/></Relationships>
</file>

<file path=ppt/slides/_rels/slide54.xml.rels><?xml version="1.0" encoding="UTF-8"?><Relationships xmlns="http://schemas.openxmlformats.org/package/2006/relationships"><Relationship Id="rId1" Type="http://schemas.openxmlformats.org/officeDocument/2006/relationships/image" Target="../media/image50.jpeg"/><Relationship Id="rId2" Type="http://schemas.openxmlformats.org/officeDocument/2006/relationships/slideLayout" Target="../slideLayouts/slideLayout1.xml"/></Relationships>
</file>

<file path=ppt/slides/_rels/slide55.xml.rels><?xml version="1.0" encoding="UTF-8"?>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slideLayout" Target="../slideLayouts/slideLayout1.xml"/></Relationships>
</file>

<file path=ppt/slides/_rels/slide56.xml.rels><?xml version="1.0" encoding="UTF-8"?>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slideLayout" Target="../slideLayouts/slideLayout1.xml"/></Relationships>
</file>

<file path=ppt/slides/_rels/slide57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5.jpeg"/><Relationship Id="rId3" Type="http://schemas.openxmlformats.org/officeDocument/2006/relationships/slideLayout" Target="../slideLayouts/slideLayout1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progId="PowerPoint.Show.12" r:id="rId2" spid="">
              <p:embed/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49" name="" descr=""/>
          <p:cNvPicPr/>
          <p:nvPr/>
        </p:nvPicPr>
        <p:blipFill>
          <a:blip r:embed="rId2"/>
          <a:stretch/>
        </p:blipFill>
        <p:spPr>
          <a:xfrm>
            <a:off x="36360" y="0"/>
            <a:ext cx="9144000" cy="685800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52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55" name="" descr=""/>
          <p:cNvPicPr/>
          <p:nvPr/>
        </p:nvPicPr>
        <p:blipFill>
          <a:blip r:embed="rId2"/>
          <a:stretch/>
        </p:blipFill>
        <p:spPr>
          <a:xfrm>
            <a:off x="0" y="228600"/>
            <a:ext cx="9144000" cy="640080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58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61" name="" descr=""/>
          <p:cNvPicPr/>
          <p:nvPr/>
        </p:nvPicPr>
        <p:blipFill>
          <a:blip r:embed="rId2"/>
          <a:stretch/>
        </p:blipFill>
        <p:spPr>
          <a:xfrm>
            <a:off x="0" y="239760"/>
            <a:ext cx="9144000" cy="661824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64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67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70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</p:spTree>
  </p:cSld>
  <p:transition>
    <p:strips dir="rd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"/>
          <p:cNvSpPr/>
          <p:nvPr/>
        </p:nvSpPr>
        <p:spPr>
          <a:xfrm>
            <a:off x="4335480" y="1692360"/>
            <a:ext cx="183960" cy="57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"/>
          <p:cNvSpPr/>
          <p:nvPr/>
        </p:nvSpPr>
        <p:spPr>
          <a:xfrm>
            <a:off x="-564480" y="4941720"/>
            <a:ext cx="10723680" cy="119124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7200" spc="-1" strike="noStrike">
                <a:solidFill>
                  <a:srgbClr val="000066"/>
                </a:solidFill>
                <a:latin typeface="Arial"/>
                <a:cs typeface="Nazanin"/>
              </a:rPr>
              <a:t>Çelik iskelet yapılar</a:t>
            </a:r>
            <a:endParaRPr b="0" lang="en-US" sz="7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horz"/>
  </p:transition>
  <p:timing>
    <p:tnLst>
      <p:par>
        <p:cTn id="30" dur="indefinite" restart="never" nodeType="tmRoot">
          <p:childTnLst>
            <p:seq>
              <p:cTn id="31" dur="indefinite" nodeType="mainSeq"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nodeType="clickEffect" fill="hold" presetClass="entr" presetID="27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6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"/>
          <p:cNvSpPr/>
          <p:nvPr/>
        </p:nvSpPr>
        <p:spPr>
          <a:xfrm>
            <a:off x="1458720" y="6311880"/>
            <a:ext cx="763020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>Hasar nedenleri: Rüzgar payandalarının kaldırılması ve temellerin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randomBar dir="horz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"/>
          <p:cNvSpPr txBox="1"/>
          <p:nvPr/>
        </p:nvSpPr>
        <p:spPr>
          <a:xfrm>
            <a:off x="1258920" y="1268280"/>
            <a:ext cx="6413400" cy="2449800"/>
          </a:xfrm>
          <a:prstGeom prst="rect">
            <a:avLst/>
          </a:prstGeom>
        </p:spPr>
        <p:txBody>
          <a:bodyPr wrap="none" lIns="90000" rIns="90000" tIns="46800" bIns="46800" anchor="t" anchorCtr="1">
            <a:prstTxWarp prst="textDoubleWave1">
              <a:avLst>
                <a:gd name="adj1" fmla="val 6481"/>
                <a:gd name="adj2" fmla="val -1856"/>
              </a:avLst>
            </a:prstTxWarp>
            <a:noAutofit/>
          </a:bodyPr>
          <a:p>
            <a:pPr rtl="1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hi-IN" sz="4000" spc="1" strike="noStrike">
                <a:ln w="12600">
                  <a:solidFill>
                    <a:srgbClr val="000099"/>
                  </a:solidFill>
                  <a:miter/>
                </a:ln>
                <a:solidFill>
                  <a:srgbClr val="33ccff"/>
                </a:solidFill>
                <a:effectLst>
                  <a:outerShdw dist="125751" dir="18900000" blurRad="0" rotWithShape="0">
                    <a:srgbClr val="000099"/>
                  </a:outerShdw>
                </a:effectLst>
                <a:latin typeface="Nazanin"/>
              </a:rPr>
              <a:t>Bir kez daha</a:t>
            </a:r>
            <a:endParaRPr b="1" i="1" lang="en-US" sz="4000" spc="1" strike="noStrike">
              <a:ln w="12600">
                <a:solidFill>
                  <a:srgbClr val="000099"/>
                </a:solidFill>
                <a:miter/>
              </a:ln>
              <a:solidFill>
                <a:srgbClr val="33ccff"/>
              </a:solidFill>
              <a:effectLst>
                <a:outerShdw dist="125751" dir="18900000" blurRad="0" rotWithShape="0">
                  <a:srgbClr val="000099"/>
                </a:outerShdw>
              </a:effectLst>
              <a:latin typeface="Nazanin"/>
              <a:ea typeface="Nazanin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fmla="y-sin(pi*$)/3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9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27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fmla="y-sin(pi*$)/81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"/>
          <p:cNvSpPr/>
          <p:nvPr/>
        </p:nvSpPr>
        <p:spPr>
          <a:xfrm>
            <a:off x="248760" y="6165720"/>
            <a:ext cx="834948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>Hasar nedenleri: Zayıf kaynak işçiliği ve bazı payandaların kaldırılması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random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2275560" y="6093000"/>
            <a:ext cx="493416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ffffff"/>
                </a:solidFill>
                <a:latin typeface="Arial"/>
                <a:cs typeface="Nazanin"/>
              </a:rPr>
              <a:t>Hasar nedenleri: Kirişlerin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over dir="ru"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118080" y="6167520"/>
            <a:ext cx="926064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>Hasar nedenleri: Zayıf kaynak işçiliği ve bazı bağlantıların kaldırılması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randomBar dir="horz"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-1906560" y="6165720"/>
            <a:ext cx="1281636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>Hasar nedenleri: Yan kirişlerin kaldırılması, heybe bağlantıları kullanımı ve zayıf kaynak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split dir="out" orient="horz"/>
  </p:transition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-1906560" y="6165720"/>
            <a:ext cx="1281636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>Hasar nedenleri: Yan kirişlerin kaldırılması, heybe bağlantıları kullanımı ve zayıf kaynak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pull dir="l"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-1906560" y="6165720"/>
            <a:ext cx="1281636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>Hasar nedenleri: Yan kirişlerin kaldırılması, heybe bağlantıları kullanımı ve zayıf kaynak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vert"/>
  </p:transition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512640" y="6165720"/>
            <a:ext cx="7053840" cy="459720"/>
          </a:xfrm>
          <a:prstGeom prst="rect">
            <a:avLst/>
          </a:prstGeom>
          <a:solidFill>
            <a:srgbClr val="ffffff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>Hasar nedenleri: Payandaların ve temellerin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horz"/>
  </p:transition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-1170000" y="6165720"/>
            <a:ext cx="1136844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Askı çeliklerinin çok geniş aralığı ve temellerin çatı ağırlığına oranla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zoom dir="in"/>
  </p:transition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-1170000" y="6165720"/>
            <a:ext cx="1136844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Askı çeliklerinin çok geniş aralığı ve temellerin çatı ağırlığına oranla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zoom dir="out"/>
  </p:transition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2390400" y="6093000"/>
            <a:ext cx="43794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Rüzgar payandalarının kaldırılması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hecker dir="horz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258560" y="1052280"/>
            <a:ext cx="7558200" cy="5113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a-IR" sz="6000" spc="-1" strike="noStrike">
                <a:solidFill>
                  <a:srgbClr val="ffffff"/>
                </a:solidFill>
                <a:latin typeface="Tahoma"/>
              </a:rPr>
              <a:t>Sayın yetkililerin dikkatine</a:t>
            </a:r>
            <a:r>
              <a:rPr b="0" lang="fa-IR" sz="4400" spc="-1" strike="noStrike">
                <a:solidFill>
                  <a:srgbClr val="ffffff"/>
                </a:solidFill>
                <a:latin typeface="Tahoma"/>
              </a:rPr>
              <a:t xml:space="preserve"> </a:t>
            </a:r>
            <a:br>
              <a:rPr sz="4400"/>
            </a:b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-782280" y="6093000"/>
            <a:ext cx="102787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Yan kolonların kaldırılması ve yerine taşıyıcı duvar uygulanması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omb dir="horz"/>
  </p:transition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8" name=""/>
          <p:cNvSpPr/>
          <p:nvPr/>
        </p:nvSpPr>
        <p:spPr>
          <a:xfrm>
            <a:off x="310680" y="6165720"/>
            <a:ext cx="87120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Demir kirişin kaldırılması ve yerine köşebent kullanılması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omb dir="vert"/>
  </p:transition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0" name=""/>
          <p:cNvSpPr/>
          <p:nvPr/>
        </p:nvSpPr>
        <p:spPr>
          <a:xfrm>
            <a:off x="310680" y="6165720"/>
            <a:ext cx="87120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Demir kirişin kaldırılması ve yerine köşebent kullanılması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over dir="ld"/>
  </p:transition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2" name=""/>
          <p:cNvSpPr/>
          <p:nvPr/>
        </p:nvSpPr>
        <p:spPr>
          <a:xfrm>
            <a:off x="310680" y="6165720"/>
            <a:ext cx="87120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Demir kirişin kaldırılması ve yerine köşebent kullanılması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vert"/>
  </p:transition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-330480" y="6093000"/>
            <a:ext cx="101736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Yan kolonların kaldırılması ve yerine taşıyıcı duvar uygulanması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pull dir="ld"/>
  </p:transition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6" name=""/>
          <p:cNvSpPr/>
          <p:nvPr/>
        </p:nvSpPr>
        <p:spPr>
          <a:xfrm>
            <a:off x="-330480" y="6093000"/>
            <a:ext cx="101736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Yan kolonların kaldırılması ve yerine taşıyıcı duvar uygulanması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wheel/>
  </p:transition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8" name=""/>
          <p:cNvSpPr/>
          <p:nvPr/>
        </p:nvSpPr>
        <p:spPr>
          <a:xfrm>
            <a:off x="-916200" y="6237360"/>
            <a:ext cx="11104920" cy="39888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0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Rüzgar payandalarının zayıflığı ve kolonu duvara bağlayan ankraj çubuklarının kaldırılması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horz"/>
  </p:transition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0" name=""/>
          <p:cNvSpPr/>
          <p:nvPr/>
        </p:nvSpPr>
        <p:spPr>
          <a:xfrm>
            <a:off x="-916200" y="6237360"/>
            <a:ext cx="11104920" cy="39888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0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Rüzgar payandalarının zayıflığı ve kolonu duvara bağlayan ankraj çubuklarının kaldırılması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vert"/>
  </p:transition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177120" y="6021360"/>
            <a:ext cx="85644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Kaynak dikişlerinin ve bağlantı levhalarının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omb dir="horz"/>
  </p:transition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4" name=""/>
          <p:cNvSpPr/>
          <p:nvPr/>
        </p:nvSpPr>
        <p:spPr>
          <a:xfrm>
            <a:off x="83520" y="6165720"/>
            <a:ext cx="867096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Kaynak dikişlerinin ve bağlantı levhalarının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horz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"/>
          <p:cNvSpPr/>
          <p:nvPr/>
        </p:nvSpPr>
        <p:spPr>
          <a:xfrm>
            <a:off x="0" y="981000"/>
            <a:ext cx="7534440" cy="893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Namaz seccadesinden Allah'a şükür ederek kalktı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,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Eşine ve çocuklarına sevgi dolu bir bakış attı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,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Yarın çocuğunu beyaz düğün elbisesiyle göreceği için mutluydu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,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Yatağa uzandı ve güzel gelecek hayallerine daldı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,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Dakikalar geçmemişti ki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: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Birinin onu sarstığını hissetti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,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Sevgili eşinin onu kahvaltı için uyandırdığını sandı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,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Kalkmak istedi ki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...............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        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Bir kez daha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                               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Yer sallandı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                                                    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Her şey alt üst oldu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       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آرزوها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>, .........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                                  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cs typeface="Nazanin"/>
              </a:rPr>
              <a:t>همه چيز  برای او تمام شد و</a:t>
            </a: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..... 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0099"/>
                </a:solidFill>
                <a:latin typeface="Arial"/>
                <a:ea typeface="Nazanin"/>
              </a:rPr>
              <a:t xml:space="preserve">                                                                                        </a:t>
            </a:r>
            <a:r>
              <a:rPr b="1" i="1" lang="fa-IR" sz="2800" spc="-1" strike="noStrike">
                <a:solidFill>
                  <a:srgbClr val="000099"/>
                </a:solidFill>
                <a:latin typeface="Arial"/>
                <a:cs typeface="Nazanin"/>
              </a:rPr>
              <a:t>Neden!?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     </a:t>
            </a:r>
            <a:r>
              <a:rPr b="1" i="1" lang="en-US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</a:t>
            </a:r>
            <a:r>
              <a:rPr b="1" i="1" lang="fa-IR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                                      </a:t>
            </a:r>
            <a:r>
              <a:rPr b="1" i="1" lang="en-US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 </a:t>
            </a:r>
            <a:r>
              <a:rPr b="1" i="1" lang="fa-IR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</a:t>
            </a:r>
            <a:r>
              <a:rPr b="1" i="1" lang="en-US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     </a:t>
            </a:r>
            <a:r>
              <a:rPr b="1" i="1" lang="fa-IR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                        </a:t>
            </a:r>
            <a:r>
              <a:rPr b="1" i="1" lang="en-US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</a:t>
            </a:r>
            <a:r>
              <a:rPr b="1" i="1" lang="fa-IR" sz="2400" spc="-1" strike="noStrike">
                <a:solidFill>
                  <a:srgbClr val="ffffff"/>
                </a:solidFill>
                <a:latin typeface="Arial"/>
                <a:ea typeface="Nazanin"/>
              </a:rPr>
              <a:t xml:space="preserve">                             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wedge/>
  </p:transition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27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177120" y="6021360"/>
            <a:ext cx="85644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Kaynak dikişlerinin ve bağlantı levhalarının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vert"/>
  </p:transition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177120" y="6021360"/>
            <a:ext cx="85644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Kaynak dikişlerinin ve bağlantı levhalarının zayıflığı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zoom dir="in"/>
  </p:transition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2606400" y="6165720"/>
            <a:ext cx="43794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Rüzgar payandalarının kaldırılması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hecker dir="vert"/>
  </p:transition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-209160" y="6093000"/>
            <a:ext cx="925776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Makas sistemlerinin duvarlara sabitlenmemesi ve serbest kalması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wheel spokes="3"/>
  </p:transition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4" name=""/>
          <p:cNvSpPr/>
          <p:nvPr/>
        </p:nvSpPr>
        <p:spPr>
          <a:xfrm>
            <a:off x="-1024920" y="6022800"/>
            <a:ext cx="108684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Ana duvarı tuğla cepheye bağlayan ankraj çubuklarının kaldırılması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hecker dir="horz"/>
  </p:transition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024920" y="6022800"/>
            <a:ext cx="1086840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990033"/>
                </a:solidFill>
                <a:latin typeface="Arial"/>
                <a:cs typeface="Nazanin"/>
              </a:rPr>
              <a:t>Hasar nedenleri: Ana duvarı tuğla cepheye bağlayan ankraj çubuklarının kaldırılması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randomBar dir="vert"/>
  </p:transition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-1584720" y="1413000"/>
            <a:ext cx="12299400" cy="283716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6000" spc="-1" strike="noStrike">
                <a:solidFill>
                  <a:srgbClr val="000066"/>
                </a:solidFill>
                <a:latin typeface="Arial"/>
                <a:cs typeface="Nazanin"/>
              </a:rPr>
              <a:t>Doğru teknik özelliklere göre</a:t>
            </a:r>
            <a:endParaRPr b="0" lang="en-US" sz="6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6000" spc="-1" strike="noStrike">
                <a:solidFill>
                  <a:srgbClr val="000066"/>
                </a:solidFill>
                <a:latin typeface="Arial"/>
                <a:ea typeface="Nazanin"/>
              </a:rPr>
              <a:t xml:space="preserve"> </a:t>
            </a:r>
            <a:r>
              <a:rPr b="1" i="1" lang="fa-IR" sz="6000" spc="-1" strike="noStrike">
                <a:solidFill>
                  <a:srgbClr val="000066"/>
                </a:solidFill>
                <a:latin typeface="Arial"/>
                <a:cs typeface="Nazanin"/>
              </a:rPr>
              <a:t>inşa edilen ve depreme dayanıklı</a:t>
            </a:r>
            <a:endParaRPr b="0" lang="en-US" sz="60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6000" spc="-1" strike="noStrike">
                <a:solidFill>
                  <a:srgbClr val="000066"/>
                </a:solidFill>
                <a:latin typeface="Arial"/>
                <a:cs typeface="Nazanin"/>
              </a:rPr>
              <a:t>yapılar sağlam kalmıştır</a:t>
            </a:r>
            <a:endParaRPr b="0" lang="en-US" sz="6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horz"/>
  </p:transition>
  <p:timing>
    <p:tnLst>
      <p:par>
        <p:cTn id="39" dur="indefinite" restart="never" nodeType="tmRoot">
          <p:childTnLst>
            <p:seq>
              <p:cTn id="40" dur="indefinite" nodeType="mainSeq">
                <p:childTnLst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27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zoom dir="out"/>
  </p:transition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ircle/>
  </p:transition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hecker dir="horz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85800" y="1996920"/>
            <a:ext cx="7772400" cy="1432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 anchorCtr="1">
            <a:noAutofit/>
          </a:bodyPr>
          <a:p>
            <a:pPr indent="0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 algn="ctr">
              <a:spcBef>
                <a:spcPts val="7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26" name="" descr=""/>
          <p:cNvPicPr/>
          <p:nvPr/>
        </p:nvPicPr>
        <p:blipFill>
          <a:blip r:embed="rId2"/>
          <a:stretch/>
        </p:blipFill>
        <p:spPr>
          <a:xfrm>
            <a:off x="0" y="176040"/>
            <a:ext cx="9144000" cy="6635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omb dir="horz"/>
  </p:transition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newsflash/>
  </p:transition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wipe dir="r"/>
  </p:transition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newsflash/>
  </p:transition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wheel/>
  </p:transition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zoom dir="in"/>
  </p:transition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-137520" y="260280"/>
            <a:ext cx="3121920" cy="459720"/>
          </a:xfrm>
          <a:prstGeom prst="rect">
            <a:avLst/>
          </a:prstGeom>
          <a:solidFill>
            <a:srgbClr val="ffffff">
              <a:alpha val="7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Bam Depremi -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5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دی </a:t>
            </a:r>
            <a:r>
              <a:rPr b="1" i="1" lang="fa-IR" sz="2400" spc="-1" strike="noStrike">
                <a:solidFill>
                  <a:srgbClr val="a50021"/>
                </a:solidFill>
                <a:latin typeface="Arial"/>
                <a:ea typeface="Nazanin"/>
              </a:rPr>
              <a:t>82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blinds dir="vert"/>
  </p:transition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0" y="2130120"/>
            <a:ext cx="8964720" cy="1469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a-IR" sz="4000" spc="-1" strike="noStrike">
                <a:solidFill>
                  <a:srgbClr val="ffffff"/>
                </a:solidFill>
                <a:latin typeface="Tahoma"/>
              </a:rPr>
              <a:t xml:space="preserve">Umuyoruz ki sayın yetkililerin çabaları </a:t>
            </a:r>
            <a:br>
              <a:rPr sz="4000"/>
            </a:br>
            <a:r>
              <a:rPr b="0" lang="fa-IR" sz="4000" spc="-1" strike="noStrike">
                <a:solidFill>
                  <a:srgbClr val="ffffff"/>
                </a:solidFill>
                <a:latin typeface="Tahoma"/>
              </a:rPr>
              <a:t>ve doğru denetim sayesinde depremden kaynaklanabilecek olası hasarlar en aza indirilsin</a:t>
            </a:r>
            <a:r>
              <a:rPr b="0" lang="fa-IR" sz="4000" spc="-1" strike="noStrike">
                <a:solidFill>
                  <a:srgbClr val="ffffff"/>
                </a:solidFill>
                <a:latin typeface="Tahoma"/>
              </a:rPr>
              <a:t xml:space="preserve"> </a:t>
            </a:r>
            <a:endParaRPr b="0" lang="en-US" sz="4000" spc="-1" strike="noStrike">
              <a:solidFill>
                <a:srgbClr val="ffffff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28" name=""/>
          <p:cNvSpPr/>
          <p:nvPr/>
        </p:nvSpPr>
        <p:spPr>
          <a:xfrm>
            <a:off x="2268360" y="3500280"/>
            <a:ext cx="287640" cy="1584360"/>
          </a:xfrm>
          <a:prstGeom prst="upArrow">
            <a:avLst>
              <a:gd name="adj1" fmla="val 50000"/>
              <a:gd name="adj2" fmla="val 137703"/>
            </a:avLst>
          </a:prstGeom>
          <a:solidFill>
            <a:srgbClr val="33cccc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 anchorCtr="1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"/>
          <p:cNvSpPr/>
          <p:nvPr/>
        </p:nvSpPr>
        <p:spPr>
          <a:xfrm>
            <a:off x="817200" y="5734080"/>
            <a:ext cx="7470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800" spc="-1" strike="noStrike">
                <a:solidFill>
                  <a:srgbClr val="a50021"/>
                </a:solidFill>
                <a:latin typeface="Arial"/>
                <a:cs typeface="Nazanin"/>
              </a:rPr>
              <a:t>Geçmiş yüzyıllardaki kitaplarda kayıtlı depremler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zoom dir="in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31" name=""/>
          <p:cNvSpPr/>
          <p:nvPr/>
        </p:nvSpPr>
        <p:spPr>
          <a:xfrm>
            <a:off x="502560" y="5373720"/>
            <a:ext cx="75567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8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yılından itibaren kayıtlı depremler </a:t>
            </a:r>
            <a:r>
              <a:rPr b="1" i="1" lang="fa-IR" sz="2800" spc="-1" strike="noStrike">
                <a:solidFill>
                  <a:srgbClr val="a50021"/>
                </a:solidFill>
                <a:latin typeface="Arial"/>
                <a:ea typeface="Nazanin"/>
              </a:rPr>
              <a:t>1340</a:t>
            </a:r>
            <a:r>
              <a:rPr b="1" i="1" lang="fa-IR" sz="28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تا </a:t>
            </a:r>
            <a:r>
              <a:rPr b="1" i="1" lang="fa-IR" sz="2800" spc="-1" strike="noStrike">
                <a:solidFill>
                  <a:srgbClr val="a50021"/>
                </a:solidFill>
                <a:latin typeface="Arial"/>
                <a:ea typeface="Nazanin"/>
              </a:rPr>
              <a:t>1347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800" spc="-1" strike="noStrike">
                <a:solidFill>
                  <a:srgbClr val="a50021"/>
                </a:solidFill>
                <a:latin typeface="Arial"/>
                <a:cs typeface="Nazanin"/>
              </a:rPr>
              <a:t>Sismograf cihazlarıyla kaydedilmiştir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"/>
          <p:cNvSpPr/>
          <p:nvPr/>
        </p:nvSpPr>
        <p:spPr>
          <a:xfrm rot="580800">
            <a:off x="971280" y="3141360"/>
            <a:ext cx="647640" cy="1582560"/>
          </a:xfrm>
          <a:prstGeom prst="upArrow">
            <a:avLst>
              <a:gd name="adj1" fmla="val 50000"/>
              <a:gd name="adj2" fmla="val 61089"/>
            </a:avLst>
          </a:prstGeom>
          <a:solidFill>
            <a:srgbClr val="33cc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 anchorCtr="1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zoom dir="out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34" name=""/>
          <p:cNvSpPr/>
          <p:nvPr/>
        </p:nvSpPr>
        <p:spPr>
          <a:xfrm>
            <a:off x="8028000" y="2205000"/>
            <a:ext cx="73080" cy="716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cc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16200" bIns="16200" anchor="t" anchorCtr="1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"/>
          <p:cNvSpPr/>
          <p:nvPr/>
        </p:nvSpPr>
        <p:spPr>
          <a:xfrm flipV="1">
            <a:off x="5796000" y="5084640"/>
            <a:ext cx="576360" cy="144720"/>
          </a:xfrm>
          <a:prstGeom prst="line">
            <a:avLst/>
          </a:prstGeom>
          <a:ln w="126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"/>
          <p:cNvSpPr/>
          <p:nvPr/>
        </p:nvSpPr>
        <p:spPr>
          <a:xfrm>
            <a:off x="6300720" y="5084640"/>
            <a:ext cx="503280" cy="432000"/>
          </a:xfrm>
          <a:prstGeom prst="line">
            <a:avLst/>
          </a:prstGeom>
          <a:ln w="126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5796000" y="5229360"/>
            <a:ext cx="216000" cy="215640"/>
          </a:xfrm>
          <a:prstGeom prst="line">
            <a:avLst/>
          </a:prstGeom>
          <a:ln w="126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" name=""/>
          <p:cNvSpPr/>
          <p:nvPr/>
        </p:nvSpPr>
        <p:spPr>
          <a:xfrm>
            <a:off x="5940360" y="5445000"/>
            <a:ext cx="936720" cy="71640"/>
          </a:xfrm>
          <a:prstGeom prst="line">
            <a:avLst/>
          </a:prstGeom>
          <a:ln w="126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24840" bIns="2484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" name=""/>
          <p:cNvSpPr/>
          <p:nvPr/>
        </p:nvSpPr>
        <p:spPr>
          <a:xfrm>
            <a:off x="6133320" y="4149720"/>
            <a:ext cx="2119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a50021"/>
                </a:solidFill>
                <a:latin typeface="Arial"/>
                <a:cs typeface="Nazanin"/>
              </a:rPr>
              <a:t>Kerman İli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" name=""/>
          <p:cNvSpPr/>
          <p:nvPr/>
        </p:nvSpPr>
        <p:spPr>
          <a:xfrm>
            <a:off x="6588000" y="4724280"/>
            <a:ext cx="505080" cy="50508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cc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 anchorCtr="1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-936360" y="3284640"/>
            <a:ext cx="7681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800" spc="-1" strike="noStrike">
                <a:solidFill>
                  <a:srgbClr val="a50021"/>
                </a:solidFill>
                <a:latin typeface="Arial"/>
                <a:cs typeface="Nazanin"/>
              </a:rPr>
              <a:t xml:space="preserve">yılından itibaren kayıtlı depremler  </a:t>
            </a:r>
            <a:r>
              <a:rPr b="1" i="1" lang="fa-IR" sz="2800" spc="-1" strike="noStrike">
                <a:solidFill>
                  <a:srgbClr val="a50021"/>
                </a:solidFill>
                <a:latin typeface="Arial"/>
                <a:ea typeface="Nazanin"/>
              </a:rPr>
              <a:t>1355</a:t>
            </a:r>
            <a:r>
              <a:rPr b="1" i="1" lang="fa-IR" sz="2800" spc="-1" strike="noStrike">
                <a:solidFill>
                  <a:srgbClr val="a50021"/>
                </a:solidFill>
                <a:latin typeface="Arial"/>
                <a:ea typeface="Nazanin"/>
              </a:rPr>
              <a:t xml:space="preserve"> تا </a:t>
            </a:r>
            <a:r>
              <a:rPr b="1" i="1" lang="fa-IR" sz="2800" spc="-1" strike="noStrike">
                <a:solidFill>
                  <a:srgbClr val="a50021"/>
                </a:solidFill>
                <a:latin typeface="Arial"/>
                <a:ea typeface="Nazanin"/>
              </a:rPr>
              <a:t>1364</a:t>
            </a:r>
            <a:endParaRPr b="0" lang="en-US" sz="2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 flipH="1">
            <a:off x="8101080" y="1773360"/>
            <a:ext cx="287280" cy="647640"/>
          </a:xfrm>
          <a:prstGeom prst="line">
            <a:avLst/>
          </a:prstGeom>
          <a:ln w="38160">
            <a:solidFill>
              <a:srgbClr val="ff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6659640" y="1628640"/>
            <a:ext cx="2233440" cy="1584360"/>
          </a:xfrm>
          <a:prstGeom prst="rect">
            <a:avLst/>
          </a:prstGeom>
          <a:noFill/>
          <a:ln w="93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en-US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hecker dir="horz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45" name=""/>
          <p:cNvSpPr/>
          <p:nvPr/>
        </p:nvSpPr>
        <p:spPr>
          <a:xfrm>
            <a:off x="1941480" y="5229360"/>
            <a:ext cx="5377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000" spc="-1" strike="noStrike">
                <a:solidFill>
                  <a:srgbClr val="ff0066"/>
                </a:solidFill>
                <a:latin typeface="Arial"/>
                <a:cs typeface="Nazanin"/>
              </a:rPr>
              <a:t>yılından itibaren kayıtlı depremler</a:t>
            </a:r>
            <a:r>
              <a:rPr b="1" i="1" lang="fa-IR" sz="2000" spc="-1" strike="noStrike">
                <a:solidFill>
                  <a:srgbClr val="ff0066"/>
                </a:solidFill>
                <a:latin typeface="Arial"/>
                <a:ea typeface="Nazanin"/>
              </a:rPr>
              <a:t>1279</a:t>
            </a:r>
            <a:r>
              <a:rPr b="1" i="1" lang="fa-IR" sz="2000" spc="-1" strike="noStrike">
                <a:solidFill>
                  <a:srgbClr val="ff0066"/>
                </a:solidFill>
                <a:latin typeface="Arial"/>
                <a:ea typeface="Nazanin"/>
              </a:rPr>
              <a:t xml:space="preserve"> تا </a:t>
            </a:r>
            <a:r>
              <a:rPr b="1" i="1" lang="fa-IR" sz="2000" spc="-1" strike="noStrike">
                <a:solidFill>
                  <a:srgbClr val="ff0066"/>
                </a:solidFill>
                <a:latin typeface="Arial"/>
                <a:ea typeface="Nazanin"/>
              </a:rPr>
              <a:t>1367</a:t>
            </a:r>
            <a:endParaRPr b="0" lang="en-US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1229040" y="5661000"/>
            <a:ext cx="6554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i="1" lang="fa-IR" sz="2400" spc="-1" strike="noStrike">
                <a:solidFill>
                  <a:srgbClr val="00c600"/>
                </a:solidFill>
                <a:latin typeface="Arial"/>
                <a:cs typeface="Nazanin"/>
              </a:rPr>
              <a:t xml:space="preserve">büyüklüğünden az güçlü depremler </a:t>
            </a:r>
            <a:r>
              <a:rPr b="1" i="1" lang="fa-IR" sz="2400" spc="-1" strike="noStrike">
                <a:solidFill>
                  <a:srgbClr val="00c600"/>
                </a:solidFill>
                <a:latin typeface="Arial"/>
                <a:ea typeface="Nazanin"/>
              </a:rPr>
              <a:t>5/4</a:t>
            </a:r>
            <a:r>
              <a:rPr b="1" i="1" lang="fa-IR" sz="2400" spc="-1" strike="noStrike">
                <a:solidFill>
                  <a:srgbClr val="00c600"/>
                </a:solidFill>
                <a:latin typeface="Arial"/>
                <a:ea typeface="Nazanin"/>
              </a:rPr>
              <a:t xml:space="preserve"> درجه ريشتر</a:t>
            </a:r>
            <a:endParaRPr b="0" lang="en-US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comb dir="horz"/>
  </p:transition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2003-12-27T09:42:22Z</dcterms:created>
  <dc:creator>VAHID</dc:creator>
  <dc:description/>
  <dc:language>en-US</dc:language>
  <cp:lastModifiedBy>MRT</cp:lastModifiedBy>
  <dcterms:modified xsi:type="dcterms:W3CDTF">2012-12-13T16:08:54Z</dcterms:modified>
  <cp:revision>114</cp:revision>
  <dc:subject/>
  <dc:title>EARTH QUAKE BAM</dc:title>
</cp:coreProperties>
</file>